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EF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62" d="100"/>
          <a:sy n="62" d="100"/>
        </p:scale>
        <p:origin x="-8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07/07/2011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07/07/2011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692696"/>
            <a:ext cx="4320480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1</a:t>
            </a:r>
            <a:r>
              <a:rPr lang="en-CA" sz="3200" dirty="0" smtClean="0"/>
              <a:t>.2 Slope of a Tangent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7488832" cy="4896544"/>
          </a:xfrm>
        </p:spPr>
        <p:txBody>
          <a:bodyPr>
            <a:normAutofit/>
          </a:bodyPr>
          <a:lstStyle/>
          <a:p>
            <a:pPr marL="0" marR="45720" lvl="1" algn="l">
              <a:buClr>
                <a:schemeClr val="accent3"/>
              </a:buClr>
              <a:buSzPct val="95000"/>
            </a:pPr>
            <a:r>
              <a:rPr lang="en-CA" dirty="0" smtClean="0">
                <a:latin typeface="+mj-lt"/>
              </a:rPr>
              <a:t>Assigned </a:t>
            </a:r>
            <a:r>
              <a:rPr lang="en-CA" dirty="0" smtClean="0">
                <a:latin typeface="+mj-lt"/>
              </a:rPr>
              <a:t>work: </a:t>
            </a:r>
            <a:r>
              <a:rPr lang="en-CA" dirty="0" smtClean="0">
                <a:latin typeface="+mj-lt"/>
              </a:rPr>
              <a:t>pg.83 #2, 4def, 5, 11e, 21-24 </a:t>
            </a:r>
            <a:endParaRPr lang="en-CA" dirty="0" smtClean="0">
              <a:latin typeface="+mj-lt"/>
            </a:endParaRPr>
          </a:p>
          <a:p>
            <a:pPr marL="0" lvl="1" algn="l">
              <a:buFont typeface="Arial" pitchFamily="34" charset="0"/>
              <a:buChar char="•"/>
            </a:pPr>
            <a:endParaRPr lang="en-CA" i="1" dirty="0" smtClean="0">
              <a:latin typeface="+mj-lt"/>
            </a:endParaRPr>
          </a:p>
          <a:p>
            <a:pPr marL="0" lvl="1" algn="l">
              <a:buFont typeface="Arial" pitchFamily="34" charset="0"/>
              <a:buChar char="•"/>
            </a:pPr>
            <a:r>
              <a:rPr lang="en-CA" dirty="0" smtClean="0">
                <a:latin typeface="+mj-lt"/>
              </a:rPr>
              <a:t>Differential Calculus – rates of change </a:t>
            </a:r>
          </a:p>
          <a:p>
            <a:pPr marL="0" lvl="1" algn="l">
              <a:buFont typeface="Arial" pitchFamily="34" charset="0"/>
              <a:buChar char="•"/>
            </a:pPr>
            <a:r>
              <a:rPr lang="en-CA" dirty="0" smtClean="0">
                <a:latin typeface="+mj-lt"/>
              </a:rPr>
              <a:t>Integral Calculus – area under curves </a:t>
            </a:r>
            <a:endParaRPr lang="en-CA" dirty="0" smtClean="0">
              <a:latin typeface="+mj-lt"/>
            </a:endParaRPr>
          </a:p>
          <a:p>
            <a:pPr marL="639763" lvl="1" indent="-182563" algn="l">
              <a:buFont typeface="Arial" pitchFamily="34" charset="0"/>
              <a:buChar char="•"/>
            </a:pPr>
            <a:endParaRPr lang="en-CA" i="1" dirty="0">
              <a:latin typeface="+mj-lt"/>
            </a:endParaRPr>
          </a:p>
          <a:p>
            <a:pPr marL="0" lvl="1" algn="l">
              <a:buFont typeface="Arial" pitchFamily="34" charset="0"/>
              <a:buChar char="•"/>
            </a:pPr>
            <a:r>
              <a:rPr lang="en-CA" dirty="0" smtClean="0">
                <a:latin typeface="+mj-lt"/>
              </a:rPr>
              <a:t>Rates of Change:</a:t>
            </a:r>
          </a:p>
          <a:p>
            <a:pPr marL="363538" lvl="1" indent="-363538" algn="l">
              <a:buFont typeface="Arial" pitchFamily="34" charset="0"/>
              <a:buChar char="•"/>
            </a:pPr>
            <a:r>
              <a:rPr lang="en-CA" dirty="0" smtClean="0">
                <a:latin typeface="+mj-lt"/>
              </a:rPr>
              <a:t>How fast is the ‘y’ changing with respect to ‘x’ changing</a:t>
            </a:r>
          </a:p>
          <a:p>
            <a:pPr marL="363538" lvl="1" indent="-363538" algn="l">
              <a:buFont typeface="Arial" pitchFamily="34" charset="0"/>
              <a:buChar char="•"/>
            </a:pPr>
            <a:r>
              <a:rPr lang="en-CA" dirty="0" smtClean="0">
                <a:latin typeface="+mj-lt"/>
              </a:rPr>
              <a:t>Slope of a line is a constant rate of change.</a:t>
            </a:r>
            <a:endParaRPr lang="en-CA" dirty="0" smtClean="0">
              <a:latin typeface="+mj-lt"/>
            </a:endParaRP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1.2 Slope of a Tangent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dirty="0" smtClean="0">
                <a:latin typeface="+mj-lt"/>
              </a:rPr>
              <a:t>Tangent Line:</a:t>
            </a:r>
          </a:p>
          <a:p>
            <a:pPr marL="0" indent="0">
              <a:buNone/>
            </a:pPr>
            <a:r>
              <a:rPr lang="en-CA" sz="2400" dirty="0" smtClean="0">
                <a:latin typeface="+mj-lt"/>
              </a:rPr>
              <a:t>A line that touches the curve at a single point in a small region. Its slope represents the rate of change of the curve at that point.</a:t>
            </a:r>
          </a:p>
          <a:p>
            <a:pPr marL="0" indent="0">
              <a:buNone/>
            </a:pPr>
            <a:endParaRPr lang="en-CA" sz="2400" dirty="0" smtClean="0">
              <a:latin typeface="+mj-lt"/>
            </a:endParaRPr>
          </a:p>
          <a:p>
            <a:pPr marL="0" indent="0">
              <a:buNone/>
            </a:pPr>
            <a:r>
              <a:rPr lang="en-CA" sz="2400" dirty="0" smtClean="0">
                <a:latin typeface="+mj-lt"/>
              </a:rPr>
              <a:t>Let’s derive a formula for the slope of a tangent line at a specific x value called ‘a’…………..</a:t>
            </a:r>
            <a:endParaRPr lang="en-CA" sz="2400" dirty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1.2 Slope of a Tangent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  <a:ln cmpd="sng"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dirty="0" smtClean="0">
                <a:latin typeface="+mj-lt"/>
              </a:rPr>
              <a:t>Deriving the Slope of a Tangent Line:</a:t>
            </a:r>
          </a:p>
          <a:p>
            <a:pPr marL="0" indent="0">
              <a:buNone/>
            </a:pPr>
            <a:r>
              <a:rPr lang="en-CA" sz="2000" b="1" i="1" dirty="0" smtClean="0">
                <a:latin typeface="+mj-lt"/>
              </a:rPr>
              <a:t>Note the curve below does not have a constant rate of change but we can find the rate of change at x = a.</a:t>
            </a:r>
          </a:p>
          <a:p>
            <a:pPr marL="0" indent="0">
              <a:buNone/>
            </a:pPr>
            <a:r>
              <a:rPr lang="en-CA" sz="2000" b="1" i="1" dirty="0" smtClean="0">
                <a:latin typeface="+mj-lt"/>
              </a:rPr>
              <a:t>                 y                                        </a:t>
            </a:r>
            <a:r>
              <a:rPr lang="en-CA" sz="2000" dirty="0" smtClean="0">
                <a:latin typeface="+mj-lt"/>
              </a:rPr>
              <a:t>Slope </a:t>
            </a:r>
            <a:r>
              <a:rPr lang="en-CA" sz="2000" dirty="0" smtClean="0">
                <a:latin typeface="+mj-lt"/>
              </a:rPr>
              <a:t>of Secant PQ </a:t>
            </a:r>
            <a:endParaRPr lang="en-CA" sz="2000" b="1" i="1" dirty="0" smtClean="0">
              <a:latin typeface="+mj-lt"/>
            </a:endParaRPr>
          </a:p>
          <a:p>
            <a:pPr marL="0" indent="0">
              <a:buNone/>
            </a:pPr>
            <a:r>
              <a:rPr lang="en-CA" sz="2000" b="1" i="1" dirty="0" smtClean="0">
                <a:latin typeface="+mj-lt"/>
              </a:rPr>
              <a:t>                                                              </a:t>
            </a:r>
          </a:p>
          <a:p>
            <a:pPr marL="0" indent="0">
              <a:buNone/>
            </a:pPr>
            <a:r>
              <a:rPr lang="en-CA" sz="2000" b="1" i="1" dirty="0" smtClean="0">
                <a:latin typeface="+mj-lt"/>
              </a:rPr>
              <a:t>                                      Q                      </a:t>
            </a:r>
            <a:r>
              <a:rPr lang="en-CA" sz="2000" dirty="0" smtClean="0">
                <a:latin typeface="+mj-lt"/>
              </a:rPr>
              <a:t> </a:t>
            </a:r>
            <a:endParaRPr lang="en-CA" sz="2000" b="1" i="1" dirty="0" smtClean="0">
              <a:latin typeface="+mj-lt"/>
            </a:endParaRPr>
          </a:p>
          <a:p>
            <a:pPr marL="0" indent="0">
              <a:buNone/>
            </a:pPr>
            <a:r>
              <a:rPr lang="en-CA" sz="2000" b="1" i="1" dirty="0" smtClean="0">
                <a:latin typeface="+mj-lt"/>
              </a:rPr>
              <a:t>                      P                                   </a:t>
            </a:r>
          </a:p>
          <a:p>
            <a:pPr marL="0" indent="0">
              <a:buNone/>
            </a:pPr>
            <a:r>
              <a:rPr lang="en-CA" sz="2000" b="1" i="1" dirty="0" smtClean="0">
                <a:latin typeface="+mj-lt"/>
              </a:rPr>
              <a:t>	</a:t>
            </a:r>
            <a:r>
              <a:rPr lang="en-CA" sz="2000" b="1" i="1" dirty="0" smtClean="0">
                <a:latin typeface="+mj-lt"/>
              </a:rPr>
              <a:t>		            </a:t>
            </a:r>
            <a:r>
              <a:rPr lang="en-CA" sz="2000" dirty="0" smtClean="0">
                <a:latin typeface="+mj-lt"/>
              </a:rPr>
              <a:t>As              PQ becomes the slope of the 			            tangent  at ‘a’</a:t>
            </a:r>
          </a:p>
          <a:p>
            <a:pPr marL="0" indent="0">
              <a:buNone/>
            </a:pPr>
            <a:r>
              <a:rPr lang="en-CA" sz="2000" b="1" i="1" dirty="0" smtClean="0">
                <a:latin typeface="+mj-lt"/>
              </a:rPr>
              <a:t> </a:t>
            </a:r>
            <a:r>
              <a:rPr lang="en-CA" sz="2000" b="1" i="1" dirty="0" smtClean="0">
                <a:latin typeface="+mj-lt"/>
              </a:rPr>
              <a:t>                       a        </a:t>
            </a:r>
            <a:r>
              <a:rPr lang="en-CA" sz="2000" b="1" i="1" dirty="0" err="1" smtClean="0">
                <a:latin typeface="+mj-lt"/>
              </a:rPr>
              <a:t>a+h</a:t>
            </a:r>
            <a:r>
              <a:rPr lang="en-CA" sz="2000" b="1" i="1" dirty="0" smtClean="0">
                <a:latin typeface="+mj-lt"/>
              </a:rPr>
              <a:t>         x       </a:t>
            </a:r>
            <a:r>
              <a:rPr lang="en-CA" sz="2000" b="1" dirty="0" smtClean="0">
                <a:latin typeface="+mj-lt"/>
              </a:rPr>
              <a:t>Slope </a:t>
            </a:r>
            <a:r>
              <a:rPr lang="en-CA" sz="2000" b="1" dirty="0" smtClean="0">
                <a:latin typeface="+mj-lt"/>
              </a:rPr>
              <a:t>of </a:t>
            </a:r>
            <a:r>
              <a:rPr lang="en-CA" sz="2000" b="1" dirty="0" smtClean="0">
                <a:latin typeface="+mj-lt"/>
              </a:rPr>
              <a:t>Tangent  </a:t>
            </a:r>
          </a:p>
          <a:p>
            <a:pPr marL="0" indent="0">
              <a:buNone/>
            </a:pPr>
            <a:r>
              <a:rPr lang="en-CA" sz="2000" b="1" i="1" dirty="0" smtClean="0">
                <a:latin typeface="+mj-lt"/>
              </a:rPr>
              <a:t>	</a:t>
            </a:r>
            <a:endParaRPr lang="en-CA" sz="2000" b="1" i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    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358738" y="4185084"/>
            <a:ext cx="252107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11560" y="4581128"/>
            <a:ext cx="28803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rc 30"/>
          <p:cNvSpPr/>
          <p:nvPr/>
        </p:nvSpPr>
        <p:spPr>
          <a:xfrm rot="16200000">
            <a:off x="1031272" y="4305434"/>
            <a:ext cx="2977003" cy="1512168"/>
          </a:xfrm>
          <a:prstGeom prst="arc">
            <a:avLst>
              <a:gd name="adj1" fmla="val 16933314"/>
              <a:gd name="adj2" fmla="val 498144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3" name="Straight Arrow Connector 32"/>
          <p:cNvCxnSpPr>
            <a:stCxn id="31" idx="2"/>
          </p:cNvCxnSpPr>
          <p:nvPr/>
        </p:nvCxnSpPr>
        <p:spPr>
          <a:xfrm rot="16200000" flipH="1">
            <a:off x="3217129" y="5026456"/>
            <a:ext cx="116001" cy="14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1" idx="0"/>
          </p:cNvCxnSpPr>
          <p:nvPr/>
        </p:nvCxnSpPr>
        <p:spPr>
          <a:xfrm rot="5400000">
            <a:off x="1708732" y="4953683"/>
            <a:ext cx="114450" cy="45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1691680" y="4293096"/>
            <a:ext cx="57606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2123728" y="4077072"/>
            <a:ext cx="100811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1979712" y="3645024"/>
            <a:ext cx="648072" cy="36004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Object 43"/>
          <p:cNvGraphicFramePr>
            <a:graphicFrameLocks noChangeAspect="1"/>
          </p:cNvGraphicFramePr>
          <p:nvPr/>
        </p:nvGraphicFramePr>
        <p:xfrm>
          <a:off x="6084168" y="2564904"/>
          <a:ext cx="1944216" cy="1441778"/>
        </p:xfrm>
        <a:graphic>
          <a:graphicData uri="http://schemas.openxmlformats.org/presentationml/2006/ole">
            <p:oleObj spid="_x0000_s38920" name="Equation" r:id="rId4" imgW="1130040" imgH="838080" progId="Equation.DSMT4">
              <p:embed/>
            </p:oleObj>
          </a:graphicData>
        </a:graphic>
      </p:graphicFrame>
      <p:cxnSp>
        <p:nvCxnSpPr>
          <p:cNvPr id="45" name="Straight Connector 44"/>
          <p:cNvCxnSpPr/>
          <p:nvPr/>
        </p:nvCxnSpPr>
        <p:spPr>
          <a:xfrm rot="5400000" flipH="1" flipV="1">
            <a:off x="1691680" y="3645024"/>
            <a:ext cx="648072" cy="504056"/>
          </a:xfrm>
          <a:prstGeom prst="line">
            <a:avLst/>
          </a:prstGeom>
          <a:ln w="25400">
            <a:solidFill>
              <a:srgbClr val="31EF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499992" y="3140968"/>
            <a:ext cx="792088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Object 49"/>
          <p:cNvGraphicFramePr>
            <a:graphicFrameLocks noChangeAspect="1"/>
          </p:cNvGraphicFramePr>
          <p:nvPr/>
        </p:nvGraphicFramePr>
        <p:xfrm>
          <a:off x="4283968" y="4149080"/>
          <a:ext cx="720080" cy="305489"/>
        </p:xfrm>
        <a:graphic>
          <a:graphicData uri="http://schemas.openxmlformats.org/presentationml/2006/ole">
            <p:oleObj spid="_x0000_s38921" name="Equation" r:id="rId5" imgW="419040" imgH="177480" progId="Equation.DSMT4">
              <p:embed/>
            </p:oleObj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5868143" y="4797152"/>
          <a:ext cx="2725715" cy="792088"/>
        </p:xfrm>
        <a:graphic>
          <a:graphicData uri="http://schemas.openxmlformats.org/presentationml/2006/ole">
            <p:oleObj spid="_x0000_s38922" name="Equation" r:id="rId6" imgW="1485720" imgH="431640" progId="Equation.DSMT4">
              <p:embed/>
            </p:oleObj>
          </a:graphicData>
        </a:graphic>
      </p:graphicFrame>
      <p:cxnSp>
        <p:nvCxnSpPr>
          <p:cNvPr id="52" name="Straight Connector 51"/>
          <p:cNvCxnSpPr/>
          <p:nvPr/>
        </p:nvCxnSpPr>
        <p:spPr>
          <a:xfrm>
            <a:off x="4572000" y="5301208"/>
            <a:ext cx="792088" cy="0"/>
          </a:xfrm>
          <a:prstGeom prst="line">
            <a:avLst/>
          </a:prstGeom>
          <a:ln w="25400">
            <a:solidFill>
              <a:srgbClr val="31EF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1.2 Slope of a Tangent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 marL="623888" indent="-623888">
              <a:buNone/>
            </a:pPr>
            <a:r>
              <a:rPr lang="en-CA" sz="2400" b="1" dirty="0" smtClean="0">
                <a:latin typeface="+mj-lt"/>
              </a:rPr>
              <a:t>Ex 1</a:t>
            </a:r>
            <a:r>
              <a:rPr lang="en-CA" sz="2400" b="1" dirty="0" smtClean="0">
                <a:latin typeface="+mj-lt"/>
              </a:rPr>
              <a:t>: </a:t>
            </a:r>
            <a:r>
              <a:rPr lang="en-CA" sz="2400" dirty="0" smtClean="0">
                <a:latin typeface="+mj-lt"/>
              </a:rPr>
              <a:t>Find the slope of the tangent at the point (3,10) to the curve  </a:t>
            </a:r>
          </a:p>
          <a:p>
            <a:pPr marL="623888" indent="-623888">
              <a:buNone/>
            </a:pPr>
            <a:r>
              <a:rPr lang="en-CA" sz="2400" b="1" dirty="0" smtClean="0">
                <a:latin typeface="+mj-lt"/>
              </a:rPr>
              <a:t>Solution:				</a:t>
            </a:r>
          </a:p>
          <a:p>
            <a:pPr marL="623888" indent="-623888">
              <a:buNone/>
            </a:pPr>
            <a:endParaRPr lang="en-CA" sz="2400" b="1" dirty="0" smtClean="0">
              <a:latin typeface="+mj-lt"/>
            </a:endParaRPr>
          </a:p>
          <a:p>
            <a:pPr marL="623888" indent="-623888">
              <a:buNone/>
            </a:pPr>
            <a:r>
              <a:rPr lang="en-CA" sz="2400" b="1" dirty="0" smtClean="0">
                <a:latin typeface="+mj-lt"/>
              </a:rPr>
              <a:t>	</a:t>
            </a:r>
          </a:p>
          <a:p>
            <a:pPr marL="623888" indent="-623888">
              <a:buNone/>
            </a:pPr>
            <a:endParaRPr lang="en-CA" sz="2400" b="1" dirty="0" smtClean="0">
              <a:latin typeface="+mj-lt"/>
            </a:endParaRPr>
          </a:p>
          <a:p>
            <a:pPr marL="623888" indent="-623888">
              <a:buNone/>
            </a:pPr>
            <a:r>
              <a:rPr lang="en-CA" sz="2400" b="1" dirty="0" smtClean="0">
                <a:latin typeface="+mj-lt"/>
              </a:rPr>
              <a:t>							</a:t>
            </a:r>
            <a:r>
              <a:rPr lang="en-CA" sz="2400" b="1" i="1" dirty="0" smtClean="0">
                <a:latin typeface="+mj-lt"/>
              </a:rPr>
              <a:t>Watch your Form!</a:t>
            </a:r>
          </a:p>
          <a:p>
            <a:pPr marL="623888" indent="-623888">
              <a:buNone/>
            </a:pPr>
            <a:r>
              <a:rPr lang="en-CA" sz="2400" i="1" dirty="0" smtClean="0">
                <a:latin typeface="+mj-lt"/>
              </a:rPr>
              <a:t>	</a:t>
            </a:r>
            <a:r>
              <a:rPr lang="en-CA" sz="2400" i="1" dirty="0" smtClean="0">
                <a:latin typeface="+mj-lt"/>
              </a:rPr>
              <a:t>						leave limit sign until 						after you cancel the              						‘h’ and sub in value</a:t>
            </a:r>
            <a:endParaRPr lang="en-CA" sz="2400" i="1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907704" y="1916832"/>
          <a:ext cx="1852910" cy="462012"/>
        </p:xfrm>
        <a:graphic>
          <a:graphicData uri="http://schemas.openxmlformats.org/presentationml/2006/ole">
            <p:oleObj spid="_x0000_s39938" name="Equation" r:id="rId4" imgW="82548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91680" y="2852936"/>
          <a:ext cx="3240360" cy="3538814"/>
        </p:xfrm>
        <a:graphic>
          <a:graphicData uri="http://schemas.openxmlformats.org/presentationml/2006/ole">
            <p:oleObj spid="_x0000_s39939" name="Equation" r:id="rId5" imgW="1930320" imgH="2108160" progId="Equation.DSMT4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1.2 Slope of a Tangent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 marL="623888" indent="-623888">
              <a:buNone/>
            </a:pPr>
            <a:r>
              <a:rPr lang="en-CA" sz="2400" b="1" dirty="0" smtClean="0">
                <a:latin typeface="+mj-lt"/>
              </a:rPr>
              <a:t>Ex 2</a:t>
            </a:r>
            <a:r>
              <a:rPr lang="en-CA" sz="2400" b="1" dirty="0" smtClean="0">
                <a:latin typeface="+mj-lt"/>
              </a:rPr>
              <a:t>: </a:t>
            </a:r>
            <a:r>
              <a:rPr lang="en-CA" sz="2400" dirty="0" smtClean="0">
                <a:latin typeface="+mj-lt"/>
              </a:rPr>
              <a:t>a) Find the slope of the tangent to the curve  </a:t>
            </a:r>
          </a:p>
          <a:p>
            <a:pPr marL="623888" indent="-623888">
              <a:buNone/>
              <a:tabLst>
                <a:tab pos="990600" algn="l"/>
              </a:tabLst>
            </a:pPr>
            <a:r>
              <a:rPr lang="en-CA" sz="2400" dirty="0" smtClean="0">
                <a:latin typeface="+mj-lt"/>
              </a:rPr>
              <a:t>	</a:t>
            </a:r>
            <a:r>
              <a:rPr lang="en-CA" sz="2400" dirty="0" smtClean="0">
                <a:latin typeface="+mj-lt"/>
              </a:rPr>
              <a:t>	at x=4.</a:t>
            </a:r>
          </a:p>
          <a:p>
            <a:pPr marL="623888" indent="-623888">
              <a:buNone/>
            </a:pPr>
            <a:r>
              <a:rPr lang="en-CA" sz="2400" dirty="0" smtClean="0">
                <a:latin typeface="+mj-lt"/>
              </a:rPr>
              <a:t>	</a:t>
            </a:r>
            <a:r>
              <a:rPr lang="en-CA" sz="2400" b="1" dirty="0" smtClean="0">
                <a:latin typeface="+mj-lt"/>
              </a:rPr>
              <a:t>				</a:t>
            </a:r>
          </a:p>
          <a:p>
            <a:pPr marL="623888" indent="-623888">
              <a:buNone/>
            </a:pPr>
            <a:endParaRPr lang="en-CA" sz="2400" b="1" dirty="0" smtClean="0">
              <a:latin typeface="+mj-lt"/>
            </a:endParaRPr>
          </a:p>
          <a:p>
            <a:pPr marL="623888" indent="-623888">
              <a:buNone/>
            </a:pPr>
            <a:r>
              <a:rPr lang="en-CA" sz="2400" b="1" dirty="0" smtClean="0">
                <a:latin typeface="+mj-lt"/>
              </a:rPr>
              <a:t>	</a:t>
            </a:r>
          </a:p>
          <a:p>
            <a:pPr marL="623888" indent="-623888">
              <a:buNone/>
            </a:pPr>
            <a:endParaRPr lang="en-CA" sz="2400" b="1" dirty="0" smtClean="0">
              <a:latin typeface="+mj-lt"/>
            </a:endParaRPr>
          </a:p>
          <a:p>
            <a:pPr marL="623888" indent="-623888">
              <a:buNone/>
            </a:pPr>
            <a:r>
              <a:rPr lang="en-CA" sz="2400" b="1" dirty="0" smtClean="0">
                <a:latin typeface="+mj-lt"/>
              </a:rPr>
              <a:t>							</a:t>
            </a:r>
            <a:endParaRPr lang="en-CA" sz="2400" i="1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732240" y="1556792"/>
          <a:ext cx="1084262" cy="487363"/>
        </p:xfrm>
        <a:graphic>
          <a:graphicData uri="http://schemas.openxmlformats.org/presentationml/2006/ole">
            <p:oleObj spid="_x0000_s40962" name="Equation" r:id="rId4" imgW="482400" imgH="2412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151423" y="2636912"/>
          <a:ext cx="5571715" cy="3968892"/>
        </p:xfrm>
        <a:graphic>
          <a:graphicData uri="http://schemas.openxmlformats.org/presentationml/2006/ole">
            <p:oleObj spid="_x0000_s40963" name="Equation" r:id="rId5" imgW="3797280" imgH="2705040" progId="Equation.DSMT4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1.2 Slope of a Tangent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19256" cy="4767808"/>
          </a:xfrm>
        </p:spPr>
        <p:txBody>
          <a:bodyPr>
            <a:normAutofit fontScale="32500" lnSpcReduction="20000"/>
          </a:bodyPr>
          <a:lstStyle/>
          <a:p>
            <a:pPr marL="623888" indent="-623888">
              <a:buNone/>
            </a:pPr>
            <a:r>
              <a:rPr lang="en-CA" sz="7400" b="1" dirty="0" smtClean="0">
                <a:latin typeface="+mj-lt"/>
              </a:rPr>
              <a:t>Ex 2</a:t>
            </a:r>
            <a:r>
              <a:rPr lang="en-CA" sz="7400" b="1" dirty="0" smtClean="0">
                <a:latin typeface="+mj-lt"/>
              </a:rPr>
              <a:t>: </a:t>
            </a:r>
            <a:r>
              <a:rPr lang="en-CA" sz="7400" dirty="0" smtClean="0">
                <a:latin typeface="+mj-lt"/>
              </a:rPr>
              <a:t>b</a:t>
            </a:r>
            <a:r>
              <a:rPr lang="en-CA" sz="7400" dirty="0" smtClean="0">
                <a:latin typeface="+mj-lt"/>
              </a:rPr>
              <a:t>) Find equation of the tangent to the curve  </a:t>
            </a:r>
          </a:p>
          <a:p>
            <a:pPr marL="623888" indent="-623888">
              <a:buNone/>
              <a:tabLst>
                <a:tab pos="990600" algn="l"/>
              </a:tabLst>
            </a:pPr>
            <a:r>
              <a:rPr lang="en-CA" sz="6000" dirty="0" smtClean="0">
                <a:latin typeface="+mj-lt"/>
              </a:rPr>
              <a:t>	</a:t>
            </a:r>
            <a:r>
              <a:rPr lang="en-CA" sz="6000" dirty="0" smtClean="0">
                <a:latin typeface="+mj-lt"/>
              </a:rPr>
              <a:t>	</a:t>
            </a:r>
            <a:r>
              <a:rPr lang="en-CA" sz="7400" dirty="0" smtClean="0">
                <a:latin typeface="+mj-lt"/>
              </a:rPr>
              <a:t>at x=4.</a:t>
            </a:r>
          </a:p>
          <a:p>
            <a:pPr marL="623888" indent="-623888">
              <a:buNone/>
              <a:tabLst>
                <a:tab pos="990600" algn="l"/>
              </a:tabLst>
            </a:pPr>
            <a:endParaRPr lang="en-CA" sz="6000" dirty="0" smtClean="0">
              <a:latin typeface="+mj-lt"/>
            </a:endParaRPr>
          </a:p>
          <a:p>
            <a:pPr marL="623888" indent="-623888">
              <a:buNone/>
              <a:tabLst>
                <a:tab pos="990600" algn="l"/>
              </a:tabLst>
            </a:pPr>
            <a:r>
              <a:rPr lang="en-CA" sz="6000" dirty="0" smtClean="0">
                <a:latin typeface="+mj-lt"/>
              </a:rPr>
              <a:t>                                        (slope found in a) now we just need a point)</a:t>
            </a:r>
          </a:p>
          <a:p>
            <a:pPr marL="623888" indent="-623888">
              <a:buNone/>
              <a:tabLst>
                <a:tab pos="990600" algn="l"/>
              </a:tabLst>
            </a:pPr>
            <a:endParaRPr lang="en-CA" sz="6000" dirty="0" smtClean="0">
              <a:latin typeface="+mj-lt"/>
            </a:endParaRPr>
          </a:p>
          <a:p>
            <a:pPr marL="623888" indent="-623888">
              <a:buNone/>
              <a:tabLst>
                <a:tab pos="990600" algn="l"/>
              </a:tabLst>
            </a:pPr>
            <a:endParaRPr lang="en-CA" sz="6000" dirty="0" smtClean="0">
              <a:latin typeface="+mj-lt"/>
            </a:endParaRPr>
          </a:p>
          <a:p>
            <a:pPr marL="623888" indent="-623888">
              <a:buNone/>
              <a:tabLst>
                <a:tab pos="990600" algn="l"/>
              </a:tabLst>
            </a:pPr>
            <a:r>
              <a:rPr lang="en-CA" sz="6000" dirty="0" smtClean="0">
                <a:latin typeface="+mj-lt"/>
              </a:rPr>
              <a:t>                                       so point is (4,2)</a:t>
            </a:r>
          </a:p>
          <a:p>
            <a:pPr marL="623888" indent="-623888">
              <a:buNone/>
              <a:tabLst>
                <a:tab pos="990600" algn="l"/>
              </a:tabLst>
            </a:pPr>
            <a:endParaRPr lang="en-CA" sz="6000" dirty="0" smtClean="0">
              <a:latin typeface="+mj-lt"/>
            </a:endParaRPr>
          </a:p>
          <a:p>
            <a:pPr marL="623888" indent="-623888">
              <a:buNone/>
              <a:tabLst>
                <a:tab pos="990600" algn="l"/>
              </a:tabLst>
            </a:pPr>
            <a:endParaRPr lang="en-CA" sz="6000" dirty="0" smtClean="0">
              <a:latin typeface="+mj-lt"/>
            </a:endParaRPr>
          </a:p>
          <a:p>
            <a:pPr marL="623888" indent="-623888">
              <a:buNone/>
              <a:tabLst>
                <a:tab pos="990600" algn="l"/>
              </a:tabLst>
            </a:pPr>
            <a:r>
              <a:rPr lang="en-CA" sz="7400" dirty="0" smtClean="0">
                <a:latin typeface="+mj-lt"/>
              </a:rPr>
              <a:t>              Equation of Tangent in Point slope Form:</a:t>
            </a:r>
          </a:p>
          <a:p>
            <a:pPr marL="623888" indent="-623888">
              <a:buNone/>
              <a:tabLst>
                <a:tab pos="990600" algn="l"/>
              </a:tabLst>
            </a:pPr>
            <a:endParaRPr lang="en-CA" sz="6000" dirty="0" smtClean="0">
              <a:latin typeface="+mj-lt"/>
            </a:endParaRPr>
          </a:p>
          <a:p>
            <a:pPr marL="623888" indent="-623888">
              <a:buNone/>
            </a:pPr>
            <a:r>
              <a:rPr lang="en-CA" sz="6000" dirty="0" smtClean="0">
                <a:latin typeface="+mj-lt"/>
              </a:rPr>
              <a:t>	</a:t>
            </a:r>
            <a:r>
              <a:rPr lang="en-CA" sz="6000" b="1" dirty="0" smtClean="0">
                <a:latin typeface="+mj-lt"/>
              </a:rPr>
              <a:t>				</a:t>
            </a:r>
          </a:p>
          <a:p>
            <a:pPr marL="623888" indent="-623888">
              <a:buNone/>
            </a:pPr>
            <a:endParaRPr lang="en-CA" sz="2400" b="1" dirty="0" smtClean="0">
              <a:latin typeface="+mj-lt"/>
            </a:endParaRPr>
          </a:p>
          <a:p>
            <a:pPr marL="623888" indent="-623888">
              <a:buNone/>
            </a:pPr>
            <a:r>
              <a:rPr lang="en-CA" sz="2400" b="1" dirty="0" smtClean="0">
                <a:latin typeface="+mj-lt"/>
              </a:rPr>
              <a:t>	</a:t>
            </a:r>
          </a:p>
          <a:p>
            <a:pPr marL="623888" indent="-623888">
              <a:buNone/>
            </a:pPr>
            <a:endParaRPr lang="en-CA" sz="2400" b="1" dirty="0" smtClean="0">
              <a:latin typeface="+mj-lt"/>
            </a:endParaRPr>
          </a:p>
          <a:p>
            <a:pPr marL="623888" indent="-623888">
              <a:buNone/>
            </a:pPr>
            <a:r>
              <a:rPr lang="en-CA" sz="2400" b="1" dirty="0" smtClean="0">
                <a:latin typeface="+mj-lt"/>
              </a:rPr>
              <a:t>							</a:t>
            </a:r>
            <a:endParaRPr lang="en-CA" sz="2400" i="1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732240" y="1340768"/>
          <a:ext cx="1084262" cy="487363"/>
        </p:xfrm>
        <a:graphic>
          <a:graphicData uri="http://schemas.openxmlformats.org/presentationml/2006/ole">
            <p:oleObj spid="_x0000_s41986" name="Equation" r:id="rId4" imgW="482400" imgH="2412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547664" y="2276872"/>
          <a:ext cx="1182380" cy="720080"/>
        </p:xfrm>
        <a:graphic>
          <a:graphicData uri="http://schemas.openxmlformats.org/presentationml/2006/ole">
            <p:oleObj spid="_x0000_s41987" name="Equation" r:id="rId5" imgW="647640" imgH="39348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475656" y="3284984"/>
          <a:ext cx="1008112" cy="458233"/>
        </p:xfrm>
        <a:graphic>
          <a:graphicData uri="http://schemas.openxmlformats.org/presentationml/2006/ole">
            <p:oleObj spid="_x0000_s41989" name="Equation" r:id="rId6" imgW="558720" imgH="25380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691681" y="4869160"/>
          <a:ext cx="1944216" cy="762920"/>
        </p:xfrm>
        <a:graphic>
          <a:graphicData uri="http://schemas.openxmlformats.org/presentationml/2006/ole">
            <p:oleObj spid="_x0000_s41990" name="Equation" r:id="rId7" imgW="1002960" imgH="393480" progId="Equation.DSMT4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591</TotalTime>
  <Words>253</Words>
  <Application>Microsoft Office PowerPoint</Application>
  <PresentationFormat>On-screen Show (4:3)</PresentationFormat>
  <Paragraphs>76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Flow</vt:lpstr>
      <vt:lpstr>MathType 5.0 Equation</vt:lpstr>
      <vt:lpstr>1.2 Slope of a Tangent</vt:lpstr>
      <vt:lpstr>1.2 Slope of a Tangent</vt:lpstr>
      <vt:lpstr>1.2 Slope of a Tangent</vt:lpstr>
      <vt:lpstr>1.2 Slope of a Tangent</vt:lpstr>
      <vt:lpstr>1.2 Slope of a Tangent</vt:lpstr>
      <vt:lpstr>1.2 Slope of a Tangent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118</cp:revision>
  <dcterms:created xsi:type="dcterms:W3CDTF">2010-09-21T17:07:38Z</dcterms:created>
  <dcterms:modified xsi:type="dcterms:W3CDTF">2011-07-07T21:28:57Z</dcterms:modified>
</cp:coreProperties>
</file>